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12"/>
  </p:notesMasterIdLst>
  <p:handoutMasterIdLst>
    <p:handoutMasterId r:id="rId13"/>
  </p:handoutMasterIdLst>
  <p:sldIdLst>
    <p:sldId id="316" r:id="rId2"/>
    <p:sldId id="302" r:id="rId3"/>
    <p:sldId id="304" r:id="rId4"/>
    <p:sldId id="333" r:id="rId5"/>
    <p:sldId id="328" r:id="rId6"/>
    <p:sldId id="327" r:id="rId7"/>
    <p:sldId id="329" r:id="rId8"/>
    <p:sldId id="330" r:id="rId9"/>
    <p:sldId id="331" r:id="rId10"/>
    <p:sldId id="332" r:id="rId11"/>
  </p:sldIdLst>
  <p:sldSz cx="9144000" cy="6858000" type="screen4x3"/>
  <p:notesSz cx="6858000" cy="9144000"/>
  <p:defaultTextStyle>
    <a:defPPr>
      <a:defRPr lang="en-US"/>
    </a:defPPr>
    <a:lvl1pPr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1pPr>
    <a:lvl2pPr marL="4572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2pPr>
    <a:lvl3pPr marL="9144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3pPr>
    <a:lvl4pPr marL="13716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4pPr>
    <a:lvl5pPr marL="18288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3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C1C"/>
    <a:srgbClr val="2B3897"/>
    <a:srgbClr val="FDB813"/>
    <a:srgbClr val="DBDDE9"/>
    <a:srgbClr val="010000"/>
    <a:srgbClr val="909194"/>
    <a:srgbClr val="6D6E1F"/>
    <a:srgbClr val="6D6E70"/>
    <a:srgbClr val="000000"/>
    <a:srgbClr val="595F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99" autoAdjust="0"/>
    <p:restoredTop sz="61153" autoAdjust="0"/>
  </p:normalViewPr>
  <p:slideViewPr>
    <p:cSldViewPr snapToGrid="0" snapToObjects="1">
      <p:cViewPr varScale="1">
        <p:scale>
          <a:sx n="82" d="100"/>
          <a:sy n="82" d="100"/>
        </p:scale>
        <p:origin x="3104" y="184"/>
      </p:cViewPr>
      <p:guideLst>
        <p:guide pos="283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91439" cy="9143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099E1-2F6C-1143-9DF8-8ECBCD01D041}" type="datetimeFigureOut">
              <a:rPr lang="en-US" smtClean="0"/>
              <a:pPr/>
              <a:t>9/4/18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454D96-FAC3-2D49-827B-F309FAD9DE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753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fld id="{05C4898A-41A8-49D6-8E48-9D853EBFDD6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6696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sz="1200" b="1" baseline="0" dirty="0"/>
              <a:t>Welcome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28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In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Summry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 </a:t>
            </a:r>
            <a:endParaRPr lang="en-GB" dirty="0">
              <a:effectLst/>
            </a:endParaRPr>
          </a:p>
          <a:p>
            <a:pPr rtl="0"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the framework will be an invaluable tool for </a:t>
            </a:r>
          </a:p>
          <a:p>
            <a:pPr lvl="1" rtl="0"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building our intuitions</a:t>
            </a:r>
          </a:p>
          <a:p>
            <a:pPr lvl="1" rtl="0"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Benchmarking techniques</a:t>
            </a:r>
          </a:p>
          <a:p>
            <a:pPr lvl="1" rtl="0"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Generating data for human studies</a:t>
            </a:r>
          </a:p>
          <a:p>
            <a:pPr lvl="1" rtl="0"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Open sourced so we can engage with the larger community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79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sz="1200" b="1" baseline="0" dirty="0"/>
          </a:p>
          <a:p>
            <a:pPr marL="0" indent="0">
              <a:buFontTx/>
              <a:buNone/>
            </a:pPr>
            <a:r>
              <a:rPr lang="en-US" sz="1200" b="1" baseline="0" dirty="0"/>
              <a:t>“I’ll start with some background about the work we’ve been doing in Project 5.2”</a:t>
            </a:r>
          </a:p>
          <a:p>
            <a:pPr marL="0" indent="0">
              <a:buFontTx/>
              <a:buNone/>
            </a:pPr>
            <a:endParaRPr lang="en-US" sz="1200" b="1" baseline="0" dirty="0"/>
          </a:p>
          <a:p>
            <a:pPr marL="0" indent="0">
              <a:buFontTx/>
              <a:buNone/>
            </a:pPr>
            <a:r>
              <a:rPr lang="en-US" sz="1200" b="1" baseline="0" dirty="0"/>
              <a:t>On the back of research from IPP6 we’ve been continuing our look at coalition situational understanding. </a:t>
            </a:r>
          </a:p>
          <a:p>
            <a:pPr marL="0" indent="0">
              <a:buFontTx/>
              <a:buNone/>
            </a:pPr>
            <a:endParaRPr lang="en-US" sz="1200" b="1" baseline="0" dirty="0"/>
          </a:p>
          <a:p>
            <a:pPr marL="0" indent="0">
              <a:buFontTx/>
              <a:buNone/>
            </a:pPr>
            <a:r>
              <a:rPr lang="en-US" sz="1200" b="1" baseline="0" dirty="0"/>
              <a:t>Within CSU, we outlined 5 aspects that were important , one of which was the interpretability of the decision support being provided by CSU systems. </a:t>
            </a:r>
          </a:p>
          <a:p>
            <a:pPr marL="0" indent="0">
              <a:buFontTx/>
              <a:buNone/>
            </a:pPr>
            <a:endParaRPr lang="en-US" sz="1200" b="1" baseline="0" dirty="0"/>
          </a:p>
          <a:p>
            <a:pPr marL="0" indent="0">
              <a:buFontTx/>
              <a:buNone/>
            </a:pPr>
            <a:r>
              <a:rPr lang="en-US" sz="1200" b="1" baseline="0" dirty="0"/>
              <a:t>In BPP5.2 we have focused on assessing the state of the art of interpretability with the aim to develop a formal metric for analyzing </a:t>
            </a:r>
          </a:p>
          <a:p>
            <a:endParaRPr lang="en-US" sz="1200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497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GB" sz="1200" b="0" i="0" u="none" strike="noStrike" kern="1200" dirty="0">
              <a:solidFill>
                <a:schemeClr val="tx1"/>
              </a:solidFill>
              <a:effectLst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15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The framework</a:t>
            </a:r>
            <a:endParaRPr lang="en-GB" dirty="0">
              <a:effectLst/>
            </a:endParaRPr>
          </a:p>
          <a:p>
            <a:pPr rtl="0"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bringing together datasets, models and explanation techniques</a:t>
            </a:r>
          </a:p>
          <a:p>
            <a:pPr rtl="0"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Datasets are self curated and famous existing benchmarking </a:t>
            </a:r>
          </a:p>
          <a:p>
            <a:pPr rtl="0"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Models are self created and famous existing algorithms and architectures</a:t>
            </a:r>
          </a:p>
          <a:p>
            <a:pPr rtl="0"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Techniques are popular existing techniques with the hope that we can add our novel techniques to bench mark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66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 items in the framework</a:t>
            </a:r>
          </a:p>
          <a:p>
            <a:endParaRPr lang="en-US" dirty="0"/>
          </a:p>
          <a:p>
            <a:r>
              <a:rPr lang="en-US" dirty="0"/>
              <a:t>A range of items we’ve used in previous research as well as a range of popular datasets used for benchmarking and model architectures that have been shown to perform well against different benchmarks and in competitions as well as in practical applications. </a:t>
            </a:r>
          </a:p>
          <a:p>
            <a:endParaRPr lang="en-US" dirty="0"/>
          </a:p>
          <a:p>
            <a:r>
              <a:rPr lang="en-US" dirty="0"/>
              <a:t>The interpretability techniques are one receiving a lot of attention within the ML community.</a:t>
            </a:r>
          </a:p>
          <a:p>
            <a:endParaRPr lang="en-US" dirty="0"/>
          </a:p>
          <a:p>
            <a:r>
              <a:rPr lang="en-US" dirty="0"/>
              <a:t>This list is just the items we have currently, a bit later in the demo we’ll show the architecture behind the framework and discuss the ease at which items can be added.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4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559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Use Cases</a:t>
            </a:r>
            <a:endParaRPr lang="en-GB" dirty="0">
              <a:effectLst/>
            </a:endParaRPr>
          </a:p>
          <a:p>
            <a:pPr rtl="0"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One model, multiple techniques , compare the outputs. In the context of looking for metrics or looking for viable decision support techniques,</a:t>
            </a:r>
          </a:p>
          <a:p>
            <a:pPr lvl="1" rtl="0"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Researchers can quickly use it to generate data to show to subject matter experts. </a:t>
            </a:r>
          </a:p>
          <a:p>
            <a:pPr lvl="1" rtl="0"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It’s also available and easy to use so SMEs or non-ML-trained researchers can use it and build their own intuitions or conduct research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84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One model multiple explanations from same technique, spots instability</a:t>
            </a:r>
          </a:p>
          <a:p>
            <a:pPr lvl="1" rtl="0"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West Point cadet work</a:t>
            </a:r>
          </a:p>
          <a:p>
            <a:pPr lvl="2" rtl="0"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Non ML trained but know python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770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Those two use cases are particularly relevant to that specific interface. As mentioned previously, the interface is decoupled from the lower layers of the framework. This means if you have a specific requirement, perhaps you need to present data in a specific way to perform focus groups with subject matter experts, perform trials with human participants or present the interface in a different medium such as via a conversational interface, it’s very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eay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 to make use of the API seen in the middle layer of this diagram, and build an interface.</a:t>
            </a:r>
          </a:p>
          <a:p>
            <a:pPr rtl="0"/>
            <a:endParaRPr lang="en-GB" sz="1200" b="0" i="0" u="none" strike="noStrike" kern="1200" dirty="0">
              <a:solidFill>
                <a:schemeClr val="tx1"/>
              </a:solidFill>
              <a:effectLst/>
              <a:latin typeface="Arial" charset="0"/>
              <a:ea typeface="+mn-ea"/>
              <a:cs typeface="Arial" charset="0"/>
            </a:endParaRPr>
          </a:p>
          <a:p>
            <a:pPr rtl="0"/>
            <a:endParaRPr lang="en-GB" sz="1200" b="0" i="0" u="none" strike="noStrike" kern="1200" dirty="0">
              <a:solidFill>
                <a:schemeClr val="tx1"/>
              </a:solidFill>
              <a:effectLst/>
              <a:latin typeface="Arial" charset="0"/>
              <a:ea typeface="+mn-ea"/>
              <a:cs typeface="Arial" charset="0"/>
            </a:endParaRPr>
          </a:p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OPTIONAL- Architecture and Design</a:t>
            </a:r>
            <a:endParaRPr lang="en-GB" dirty="0">
              <a:effectLst/>
            </a:endParaRPr>
          </a:p>
          <a:p>
            <a:pPr rtl="0"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3 decoupled layers</a:t>
            </a:r>
          </a:p>
          <a:p>
            <a:pPr lvl="1" rtl="0"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Wrapper class give uniform I/O to datasets , models and explanations</a:t>
            </a:r>
          </a:p>
          <a:p>
            <a:pPr lvl="1" rtl="0"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Flask services make these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queryable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 and handle the dataflow and execution</a:t>
            </a:r>
          </a:p>
          <a:p>
            <a:pPr lvl="1" rtl="0"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A unified API gives a easy request based way to access the items in the frame work</a:t>
            </a:r>
          </a:p>
          <a:p>
            <a:pPr lvl="1" rtl="0" fontAlgn="base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The API allows for the final layer consisting of a user interface to be built decoupled from the framework allowing for different interface types to be built and customised to meet the needs of the researchers or the study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561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557548"/>
            <a:ext cx="9144001" cy="2297827"/>
          </a:xfrm>
          <a:prstGeom prst="rect">
            <a:avLst/>
          </a:prstGeom>
        </p:spPr>
      </p:pic>
      <p:sp>
        <p:nvSpPr>
          <p:cNvPr id="21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74320" y="5273590"/>
            <a:ext cx="7248378" cy="338328"/>
          </a:xfrm>
          <a:prstGeom prst="rect">
            <a:avLst/>
          </a:prstGeom>
        </p:spPr>
        <p:txBody>
          <a:bodyPr anchor="ctr" anchorCtr="0"/>
          <a:lstStyle>
            <a:lvl1pPr marL="0" indent="0">
              <a:spcBef>
                <a:spcPts val="1760"/>
              </a:spcBef>
              <a:buNone/>
              <a:defRPr sz="24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</a:t>
            </a:r>
          </a:p>
        </p:txBody>
      </p:sp>
      <p:sp>
        <p:nvSpPr>
          <p:cNvPr id="22" name="Title 8"/>
          <p:cNvSpPr>
            <a:spLocks noGrp="1"/>
          </p:cNvSpPr>
          <p:nvPr>
            <p:ph type="title" hasCustomPrompt="1"/>
          </p:nvPr>
        </p:nvSpPr>
        <p:spPr>
          <a:xfrm>
            <a:off x="246888" y="4982347"/>
            <a:ext cx="7275810" cy="338328"/>
          </a:xfrm>
          <a:prstGeom prst="rect">
            <a:avLst/>
          </a:prstGeom>
        </p:spPr>
        <p:txBody>
          <a:bodyPr wrap="square" anchor="b" anchorCtr="0"/>
          <a:lstStyle>
            <a:lvl1pPr>
              <a:defRPr sz="4000" baseline="0">
                <a:solidFill>
                  <a:srgbClr val="6D6E1F"/>
                </a:solidFill>
              </a:defRPr>
            </a:lvl1pPr>
          </a:lstStyle>
          <a:p>
            <a:r>
              <a:rPr lang="en-US" dirty="0"/>
              <a:t>DAIS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5742" y="610825"/>
            <a:ext cx="1682496" cy="168249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3470" y="6605409"/>
            <a:ext cx="9144000" cy="218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67" dirty="0">
                <a:solidFill>
                  <a:srgbClr val="010000">
                    <a:alpha val="90000"/>
                  </a:srgbClr>
                </a:solidFill>
                <a:latin typeface="Arial" charset="0"/>
              </a:rPr>
              <a:t>DISTRIBUTED ANALYTICS AND INFORMATION SCIENCE INTERNATIONAL TECHNOLOGY ALLIANCE</a:t>
            </a:r>
            <a:endParaRPr lang="en-US" sz="1067" dirty="0">
              <a:solidFill>
                <a:srgbClr val="010000">
                  <a:alpha val="90000"/>
                </a:srgbClr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3602" y="5520689"/>
            <a:ext cx="566776" cy="21519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7070" y="4767101"/>
            <a:ext cx="619841" cy="287975"/>
          </a:xfrm>
          <a:prstGeom prst="rect">
            <a:avLst/>
          </a:prstGeom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49" userDrawn="1">
          <p15:clr>
            <a:srgbClr val="FBAE40"/>
          </p15:clr>
        </p15:guide>
        <p15:guide id="2" orient="horz" pos="356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0" y="0"/>
            <a:ext cx="9144000" cy="5638800"/>
          </a:xfrm>
          <a:prstGeom prst="rect">
            <a:avLst/>
          </a:prstGeom>
          <a:solidFill>
            <a:srgbClr val="6D6E1F">
              <a:alpha val="1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667" b="0" i="0" u="none" strike="noStrike" cap="none" normalizeH="0" baseline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3" y="292101"/>
            <a:ext cx="8686800" cy="526640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8613" y="1827215"/>
            <a:ext cx="8686800" cy="36560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867">
                <a:latin typeface="Arial" pitchFamily="34" charset="0"/>
                <a:cs typeface="Arial" pitchFamily="34" charset="0"/>
              </a:defRPr>
            </a:lvl1pPr>
            <a:lvl2pPr marL="461422" indent="0">
              <a:buNone/>
              <a:defRPr sz="2400">
                <a:latin typeface="Arial" pitchFamily="34" charset="0"/>
                <a:cs typeface="Arial" pitchFamily="34" charset="0"/>
              </a:defRPr>
            </a:lvl2pPr>
            <a:lvl3pPr marL="910144" indent="0">
              <a:buNone/>
              <a:defRPr sz="2133">
                <a:latin typeface="Arial" pitchFamily="34" charset="0"/>
                <a:cs typeface="Arial" pitchFamily="34" charset="0"/>
              </a:defRPr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4164636" y="6491699"/>
            <a:ext cx="719601" cy="225580"/>
          </a:xfrm>
          <a:prstGeom prst="rect">
            <a:avLst/>
          </a:prstGeom>
        </p:spPr>
        <p:txBody>
          <a:bodyPr/>
          <a:lstStyle>
            <a:lvl1pPr algn="ctr">
              <a:defRPr sz="1333">
                <a:latin typeface="Arial" charset="0"/>
                <a:ea typeface="Arial" charset="0"/>
                <a:cs typeface="Arial" charset="0"/>
              </a:defRPr>
            </a:lvl1pPr>
          </a:lstStyle>
          <a:p>
            <a:fld id="{243B09B9-FE11-485D-B193-4DE649C9C9A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6176" y="5974562"/>
            <a:ext cx="773603" cy="7736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46888" y="4980321"/>
            <a:ext cx="7248378" cy="338328"/>
          </a:xfrm>
          <a:prstGeom prst="rect">
            <a:avLst/>
          </a:prstGeom>
        </p:spPr>
        <p:txBody>
          <a:bodyPr anchor="b" anchorCtr="0"/>
          <a:lstStyle>
            <a:lvl1pPr algn="l">
              <a:defRPr sz="4000">
                <a:solidFill>
                  <a:srgbClr val="2B3897"/>
                </a:solidFill>
              </a:defRPr>
            </a:lvl1pPr>
          </a:lstStyle>
          <a:p>
            <a:r>
              <a:rPr lang="en-US" dirty="0"/>
              <a:t>DAIS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65916"/>
            <a:ext cx="9155156" cy="23006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5742" y="610825"/>
            <a:ext cx="1682496" cy="16824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3602" y="5520689"/>
            <a:ext cx="566776" cy="21519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7070" y="4767101"/>
            <a:ext cx="619841" cy="287975"/>
          </a:xfrm>
          <a:prstGeom prst="rect">
            <a:avLst/>
          </a:prstGeom>
        </p:spPr>
      </p:pic>
      <p:sp>
        <p:nvSpPr>
          <p:cNvPr id="1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74320" y="5273590"/>
            <a:ext cx="7006590" cy="338328"/>
          </a:xfrm>
          <a:prstGeom prst="rect">
            <a:avLst/>
          </a:prstGeom>
        </p:spPr>
        <p:txBody>
          <a:bodyPr anchor="ctr" anchorCtr="0"/>
          <a:lstStyle>
            <a:lvl1pPr marL="0" indent="0">
              <a:spcBef>
                <a:spcPts val="1760"/>
              </a:spcBef>
              <a:buNone/>
              <a:defRPr sz="24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3470" y="6605409"/>
            <a:ext cx="9144000" cy="218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67" dirty="0">
                <a:solidFill>
                  <a:srgbClr val="010000">
                    <a:alpha val="90000"/>
                  </a:srgbClr>
                </a:solidFill>
                <a:latin typeface="Arial" charset="0"/>
              </a:rPr>
              <a:t>DISTRIBUTED ANALYTICS AND INFORMATION SCIENCE INTERNATIONAL TECHNOLOGY ALLIANCE</a:t>
            </a:r>
            <a:endParaRPr lang="en-US" sz="1067" dirty="0">
              <a:solidFill>
                <a:srgbClr val="010000">
                  <a:alpha val="90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6549391"/>
            <a:ext cx="9144000" cy="308610"/>
          </a:xfrm>
          <a:prstGeom prst="rect">
            <a:avLst/>
          </a:prstGeom>
          <a:solidFill>
            <a:srgbClr val="6D6E1F">
              <a:alpha val="1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667" b="0" i="0" u="none" strike="noStrike" cap="none" normalizeH="0" baseline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9144"/>
            <a:ext cx="9144000" cy="6858000"/>
          </a:xfrm>
          <a:prstGeom prst="rect">
            <a:avLst/>
          </a:prstGeo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5070815"/>
            <a:ext cx="8503920" cy="526640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Full bleed images preferred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4000" y="5652000"/>
            <a:ext cx="7246800" cy="9233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1800" kern="1200" dirty="0" smtClean="0">
                <a:solidFill>
                  <a:srgbClr val="6D6E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rtl="0" fontAlgn="base"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Text over top of full bleed images would be in white or a color from the color palette that would offer good contrast. Also, colored text in Arial Bold would have greater impact.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164636" y="6491699"/>
            <a:ext cx="719601" cy="225580"/>
          </a:xfrm>
          <a:prstGeom prst="rect">
            <a:avLst/>
          </a:prstGeom>
        </p:spPr>
        <p:txBody>
          <a:bodyPr/>
          <a:lstStyle>
            <a:lvl1pPr algn="ctr">
              <a:defRPr sz="1333">
                <a:latin typeface="Arial" charset="0"/>
                <a:ea typeface="Arial" charset="0"/>
                <a:cs typeface="Arial" charset="0"/>
              </a:defRPr>
            </a:lvl1pPr>
          </a:lstStyle>
          <a:p>
            <a:fld id="{243B09B9-FE11-485D-B193-4DE649C9C9A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6176" y="5974562"/>
            <a:ext cx="773603" cy="7736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ded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-14868"/>
            <a:ext cx="9144000" cy="4526280"/>
          </a:xfrm>
          <a:prstGeom prst="rect">
            <a:avLst/>
          </a:prstGeo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4856364"/>
            <a:ext cx="8503920" cy="300937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Images also have more impact if they can bleed 3 sides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5130680"/>
            <a:ext cx="731520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kern="1200">
                <a:solidFill>
                  <a:srgbClr val="6D6E70"/>
                </a:solidFill>
              </a:defRPr>
            </a:lvl1pPr>
          </a:lstStyle>
          <a:p>
            <a:pPr lvl="0"/>
            <a:r>
              <a:rPr lang="en-US" dirty="0"/>
              <a:t>Text under partial bleed images would be in 70% black or a color from the color palette. Also, colored text in Arial Bold would have greater impact. 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4164636" y="6491699"/>
            <a:ext cx="719601" cy="225580"/>
          </a:xfrm>
          <a:prstGeom prst="rect">
            <a:avLst/>
          </a:prstGeom>
        </p:spPr>
        <p:txBody>
          <a:bodyPr/>
          <a:lstStyle>
            <a:lvl1pPr algn="ctr">
              <a:defRPr sz="1333">
                <a:latin typeface="Arial" charset="0"/>
                <a:ea typeface="Arial" charset="0"/>
                <a:cs typeface="Arial" charset="0"/>
              </a:defRPr>
            </a:lvl1pPr>
          </a:lstStyle>
          <a:p>
            <a:fld id="{243B09B9-FE11-485D-B193-4DE649C9C9A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6176" y="5974562"/>
            <a:ext cx="773603" cy="7736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0"/>
            <a:ext cx="9144000" cy="1331424"/>
          </a:xfrm>
          <a:prstGeom prst="rect">
            <a:avLst/>
          </a:prstGeom>
          <a:solidFill>
            <a:srgbClr val="6D6E1F">
              <a:alpha val="1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667" b="0" i="0" u="none" strike="noStrike" cap="none" normalizeH="0" baseline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292100"/>
            <a:ext cx="8686800" cy="526640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8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Table of contents/Agenda template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163827" y="1828800"/>
            <a:ext cx="5687845" cy="4114800"/>
          </a:xfrm>
          <a:prstGeom prst="rect">
            <a:avLst/>
          </a:prstGeom>
        </p:spPr>
        <p:txBody>
          <a:bodyPr lIns="0" tIns="91440" bIns="0"/>
          <a:lstStyle>
            <a:lvl1pPr marL="0" indent="0">
              <a:lnSpc>
                <a:spcPts val="1733"/>
              </a:lnSpc>
              <a:spcBef>
                <a:spcPts val="1440"/>
              </a:spcBef>
              <a:buNone/>
              <a:defRPr sz="1600"/>
            </a:lvl1pPr>
          </a:lstStyle>
          <a:p>
            <a:pPr lvl="0"/>
            <a:r>
              <a:rPr lang="en-US" dirty="0"/>
              <a:t>Note that the contents/agenda items are written in sentence case</a:t>
            </a:r>
          </a:p>
          <a:p>
            <a:pPr lvl="0"/>
            <a:r>
              <a:rPr lang="en-US" dirty="0"/>
              <a:t>Title the page “Table of contents” if the document is meant to be read or is a “leave behind.” Use “Agenda” if the document will be presented formally</a:t>
            </a:r>
          </a:p>
          <a:p>
            <a:pPr lvl="0"/>
            <a:r>
              <a:rPr lang="en-US" dirty="0"/>
              <a:t>This page should appear at the beginning of each section, with the highlighted section appearing in blue and bold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9184" y="1828800"/>
            <a:ext cx="2743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Content heading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4164636" y="6491699"/>
            <a:ext cx="719601" cy="225580"/>
          </a:xfrm>
          <a:prstGeom prst="rect">
            <a:avLst/>
          </a:prstGeom>
        </p:spPr>
        <p:txBody>
          <a:bodyPr/>
          <a:lstStyle>
            <a:lvl1pPr algn="ctr">
              <a:defRPr sz="1333">
                <a:latin typeface="Arial" charset="0"/>
                <a:ea typeface="Arial" charset="0"/>
                <a:cs typeface="Arial" charset="0"/>
              </a:defRPr>
            </a:lvl1pPr>
          </a:lstStyle>
          <a:p>
            <a:fld id="{243B09B9-FE11-485D-B193-4DE649C9C9A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6176" y="5974562"/>
            <a:ext cx="773603" cy="7736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0" y="0"/>
            <a:ext cx="9144000" cy="1331424"/>
          </a:xfrm>
          <a:prstGeom prst="rect">
            <a:avLst/>
          </a:prstGeom>
          <a:solidFill>
            <a:srgbClr val="6D6E1F">
              <a:alpha val="1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667" b="0" i="0" u="none" strike="noStrike" cap="none" normalizeH="0" baseline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3" y="292101"/>
            <a:ext cx="8686800" cy="526640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8613" y="1827215"/>
            <a:ext cx="8686800" cy="3656012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2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4164636" y="6491699"/>
            <a:ext cx="719601" cy="225580"/>
          </a:xfrm>
          <a:prstGeom prst="rect">
            <a:avLst/>
          </a:prstGeom>
        </p:spPr>
        <p:txBody>
          <a:bodyPr/>
          <a:lstStyle>
            <a:lvl1pPr algn="ctr">
              <a:defRPr sz="1333">
                <a:latin typeface="Arial" charset="0"/>
                <a:ea typeface="Arial" charset="0"/>
                <a:cs typeface="Arial" charset="0"/>
              </a:defRPr>
            </a:lvl1pPr>
          </a:lstStyle>
          <a:p>
            <a:fld id="{243B09B9-FE11-485D-B193-4DE649C9C9A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6176" y="5974562"/>
            <a:ext cx="773603" cy="7736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0"/>
            <a:ext cx="9144000" cy="1331424"/>
          </a:xfrm>
          <a:prstGeom prst="rect">
            <a:avLst/>
          </a:prstGeom>
          <a:solidFill>
            <a:srgbClr val="6D6E1F">
              <a:alpha val="1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667" b="0" i="0" u="none" strike="noStrike" cap="none" normalizeH="0" baseline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3" y="292101"/>
            <a:ext cx="8686800" cy="526640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8613" y="1827215"/>
            <a:ext cx="4151312" cy="3656012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2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2329" y="1827215"/>
            <a:ext cx="4151313" cy="3656012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2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marL="230712" marR="0" lvl="0" indent="-230712" algn="l" defTabSz="121917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Char char="§"/>
              <a:tabLst/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4164636" y="6491699"/>
            <a:ext cx="719601" cy="225580"/>
          </a:xfrm>
          <a:prstGeom prst="rect">
            <a:avLst/>
          </a:prstGeom>
        </p:spPr>
        <p:txBody>
          <a:bodyPr/>
          <a:lstStyle>
            <a:lvl1pPr algn="ctr">
              <a:defRPr sz="1333">
                <a:latin typeface="Arial" charset="0"/>
                <a:ea typeface="Arial" charset="0"/>
                <a:cs typeface="Arial" charset="0"/>
              </a:defRPr>
            </a:lvl1pPr>
          </a:lstStyle>
          <a:p>
            <a:fld id="{243B09B9-FE11-485D-B193-4DE649C9C9A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6176" y="5974562"/>
            <a:ext cx="773603" cy="7736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0"/>
            <a:ext cx="9144000" cy="1331424"/>
          </a:xfrm>
          <a:prstGeom prst="rect">
            <a:avLst/>
          </a:prstGeom>
          <a:solidFill>
            <a:srgbClr val="6D6E1F">
              <a:alpha val="1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667" b="0" i="0" u="none" strike="noStrike" cap="none" normalizeH="0" baseline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550959"/>
            <a:ext cx="5486400" cy="526640"/>
          </a:xfrm>
          <a:prstGeom prst="rect">
            <a:avLst/>
          </a:prstGeom>
        </p:spPr>
        <p:txBody>
          <a:bodyPr anchor="b"/>
          <a:lstStyle>
            <a:lvl1pPr algn="l">
              <a:defRPr sz="2800" b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7">
                <a:latin typeface="Arial" pitchFamily="34" charset="0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 pitchFamily="34" charset="0"/>
                <a:cs typeface="Arial" pitchFamily="34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4164636" y="6491699"/>
            <a:ext cx="719601" cy="225580"/>
          </a:xfrm>
          <a:prstGeom prst="rect">
            <a:avLst/>
          </a:prstGeom>
        </p:spPr>
        <p:txBody>
          <a:bodyPr/>
          <a:lstStyle>
            <a:lvl1pPr algn="ctr">
              <a:defRPr sz="1333">
                <a:latin typeface="Arial" charset="0"/>
                <a:ea typeface="Arial" charset="0"/>
                <a:cs typeface="Arial" charset="0"/>
              </a:defRPr>
            </a:lvl1pPr>
          </a:lstStyle>
          <a:p>
            <a:fld id="{243B09B9-FE11-485D-B193-4DE649C9C9A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6176" y="5974562"/>
            <a:ext cx="773603" cy="7736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4164636" y="6491699"/>
            <a:ext cx="719601" cy="225580"/>
          </a:xfrm>
          <a:prstGeom prst="rect">
            <a:avLst/>
          </a:prstGeom>
        </p:spPr>
        <p:txBody>
          <a:bodyPr/>
          <a:lstStyle>
            <a:lvl1pPr algn="ctr">
              <a:defRPr sz="1333">
                <a:latin typeface="Arial" charset="0"/>
                <a:ea typeface="Arial" charset="0"/>
                <a:cs typeface="Arial" charset="0"/>
              </a:defRPr>
            </a:lvl1pPr>
          </a:lstStyle>
          <a:p>
            <a:fld id="{243B09B9-FE11-485D-B193-4DE649C9C9A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6176" y="5974562"/>
            <a:ext cx="773603" cy="773603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6549391"/>
            <a:ext cx="9144000" cy="308610"/>
          </a:xfrm>
          <a:prstGeom prst="rect">
            <a:avLst/>
          </a:prstGeom>
          <a:solidFill>
            <a:srgbClr val="6D6E1F">
              <a:alpha val="1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667" b="0" i="0" u="none" strike="noStrike" cap="none" normalizeH="0" baseline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97" r:id="rId2"/>
    <p:sldLayoutId id="2147483690" r:id="rId3"/>
    <p:sldLayoutId id="2147483691" r:id="rId4"/>
    <p:sldLayoutId id="2147483693" r:id="rId5"/>
    <p:sldLayoutId id="2147483698" r:id="rId6"/>
    <p:sldLayoutId id="2147483668" r:id="rId7"/>
    <p:sldLayoutId id="2147483673" r:id="rId8"/>
    <p:sldLayoutId id="2147483671" r:id="rId9"/>
    <p:sldLayoutId id="2147483699" r:id="rId10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733">
          <a:solidFill>
            <a:srgbClr val="191919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733">
          <a:solidFill>
            <a:srgbClr val="191919"/>
          </a:solidFill>
          <a:latin typeface="HelvNeue Light for IBM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733">
          <a:solidFill>
            <a:srgbClr val="191919"/>
          </a:solidFill>
          <a:latin typeface="HelvNeue Light for IBM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733">
          <a:solidFill>
            <a:srgbClr val="191919"/>
          </a:solidFill>
          <a:latin typeface="HelvNeue Light for IBM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733">
          <a:solidFill>
            <a:srgbClr val="191919"/>
          </a:solidFill>
          <a:latin typeface="HelvNeue Light for IBM" pitchFamily="34" charset="0"/>
        </a:defRPr>
      </a:lvl5pPr>
      <a:lvl6pPr marL="609585" algn="l" rtl="0" fontAlgn="base">
        <a:lnSpc>
          <a:spcPct val="90000"/>
        </a:lnSpc>
        <a:spcBef>
          <a:spcPct val="0"/>
        </a:spcBef>
        <a:spcAft>
          <a:spcPct val="0"/>
        </a:spcAft>
        <a:defRPr sz="3733">
          <a:solidFill>
            <a:srgbClr val="191919"/>
          </a:solidFill>
          <a:latin typeface="HelvNeue Light for IBM" pitchFamily="34" charset="0"/>
        </a:defRPr>
      </a:lvl6pPr>
      <a:lvl7pPr marL="1219170" algn="l" rtl="0" fontAlgn="base">
        <a:lnSpc>
          <a:spcPct val="90000"/>
        </a:lnSpc>
        <a:spcBef>
          <a:spcPct val="0"/>
        </a:spcBef>
        <a:spcAft>
          <a:spcPct val="0"/>
        </a:spcAft>
        <a:defRPr sz="3733">
          <a:solidFill>
            <a:srgbClr val="191919"/>
          </a:solidFill>
          <a:latin typeface="HelvNeue Light for IBM" pitchFamily="34" charset="0"/>
        </a:defRPr>
      </a:lvl7pPr>
      <a:lvl8pPr marL="1828754" algn="l" rtl="0" fontAlgn="base">
        <a:lnSpc>
          <a:spcPct val="90000"/>
        </a:lnSpc>
        <a:spcBef>
          <a:spcPct val="0"/>
        </a:spcBef>
        <a:spcAft>
          <a:spcPct val="0"/>
        </a:spcAft>
        <a:defRPr sz="3733">
          <a:solidFill>
            <a:srgbClr val="191919"/>
          </a:solidFill>
          <a:latin typeface="HelvNeue Light for IBM" pitchFamily="34" charset="0"/>
        </a:defRPr>
      </a:lvl8pPr>
      <a:lvl9pPr marL="2438339" algn="l" rtl="0" fontAlgn="base">
        <a:lnSpc>
          <a:spcPct val="90000"/>
        </a:lnSpc>
        <a:spcBef>
          <a:spcPct val="0"/>
        </a:spcBef>
        <a:spcAft>
          <a:spcPct val="0"/>
        </a:spcAft>
        <a:defRPr sz="3733">
          <a:solidFill>
            <a:srgbClr val="191919"/>
          </a:solidFill>
          <a:latin typeface="HelvNeue Light for IBM" pitchFamily="34" charset="0"/>
        </a:defRPr>
      </a:lvl9pPr>
    </p:titleStyle>
    <p:bodyStyle>
      <a:lvl1pPr marL="230712" indent="-230712" algn="l" rtl="0" fontAlgn="base">
        <a:spcBef>
          <a:spcPct val="500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Char char="§"/>
        <a:defRPr sz="2133">
          <a:solidFill>
            <a:srgbClr val="6D6E70"/>
          </a:solidFill>
          <a:latin typeface="Arial" pitchFamily="34" charset="0"/>
          <a:ea typeface="+mn-ea"/>
          <a:cs typeface="Arial" pitchFamily="34" charset="0"/>
        </a:defRPr>
      </a:lvl1pPr>
      <a:lvl2pPr marL="679434" indent="-218012" algn="l" rtl="0" fontAlgn="base">
        <a:spcBef>
          <a:spcPct val="0"/>
        </a:spcBef>
        <a:spcAft>
          <a:spcPct val="0"/>
        </a:spcAft>
        <a:buClr>
          <a:srgbClr val="6D6E70"/>
        </a:buClr>
        <a:buSzPct val="90000"/>
        <a:buFont typeface="Arial" charset="0"/>
        <a:buChar char="–"/>
        <a:defRPr sz="2133">
          <a:solidFill>
            <a:srgbClr val="6D6E70"/>
          </a:solidFill>
          <a:latin typeface="Arial" pitchFamily="34" charset="0"/>
          <a:cs typeface="Arial" pitchFamily="34" charset="0"/>
        </a:defRPr>
      </a:lvl2pPr>
      <a:lvl3pPr marL="1140855" indent="-230712" algn="l" rtl="0" fontAlgn="base">
        <a:spcBef>
          <a:spcPct val="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Char char="§"/>
        <a:defRPr sz="2133">
          <a:solidFill>
            <a:srgbClr val="6D6E70"/>
          </a:solidFill>
          <a:latin typeface="Arial" pitchFamily="34" charset="0"/>
          <a:cs typeface="Arial" pitchFamily="34" charset="0"/>
        </a:defRPr>
      </a:lvl3pPr>
      <a:lvl4pPr marL="1604393" indent="-230712" algn="l" rtl="0" fontAlgn="base">
        <a:spcBef>
          <a:spcPct val="20000"/>
        </a:spcBef>
        <a:spcAft>
          <a:spcPct val="0"/>
        </a:spcAft>
        <a:buClr>
          <a:schemeClr val="bg1"/>
        </a:buClr>
        <a:defRPr sz="2133">
          <a:solidFill>
            <a:schemeClr val="bg1"/>
          </a:solidFill>
          <a:latin typeface="Arial" charset="0"/>
        </a:defRPr>
      </a:lvl4pPr>
      <a:lvl5pPr marL="2053115" indent="-218012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2133">
          <a:solidFill>
            <a:schemeClr val="bg1"/>
          </a:solidFill>
          <a:latin typeface="Arial" charset="0"/>
        </a:defRPr>
      </a:lvl5pPr>
      <a:lvl6pPr marL="2662700" indent="-218012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2133">
          <a:solidFill>
            <a:schemeClr val="bg1"/>
          </a:solidFill>
          <a:latin typeface="Arial" charset="0"/>
        </a:defRPr>
      </a:lvl6pPr>
      <a:lvl7pPr marL="3272285" indent="-218012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2133">
          <a:solidFill>
            <a:schemeClr val="bg1"/>
          </a:solidFill>
          <a:latin typeface="Arial" charset="0"/>
        </a:defRPr>
      </a:lvl7pPr>
      <a:lvl8pPr marL="3881870" indent="-218012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2133">
          <a:solidFill>
            <a:schemeClr val="bg1"/>
          </a:solidFill>
          <a:latin typeface="Arial" charset="0"/>
        </a:defRPr>
      </a:lvl8pPr>
      <a:lvl9pPr marL="4491454" indent="-218012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2133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74320" y="5831527"/>
            <a:ext cx="7006590" cy="338328"/>
          </a:xfrm>
        </p:spPr>
        <p:txBody>
          <a:bodyPr/>
          <a:lstStyle/>
          <a:p>
            <a:r>
              <a:rPr lang="en-US" dirty="0"/>
              <a:t>Annual Fall Meeting, New York, September 2018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1394" y="3905573"/>
            <a:ext cx="7275513" cy="1891412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P5.2 Demo: Exploration of the Effect of Task and User Role on the Evaluation of Interpretability Techniques</a:t>
            </a:r>
          </a:p>
        </p:txBody>
      </p:sp>
    </p:spTree>
    <p:extLst>
      <p:ext uri="{BB962C8B-B14F-4D97-AF65-F5344CB8AC3E}">
        <p14:creationId xmlns:p14="http://schemas.microsoft.com/office/powerpoint/2010/main" val="428859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BDC7DA7-5016-EE48-848D-8E6CE394E6A4}"/>
              </a:ext>
            </a:extLst>
          </p:cNvPr>
          <p:cNvSpPr/>
          <p:nvPr/>
        </p:nvSpPr>
        <p:spPr>
          <a:xfrm>
            <a:off x="0" y="0"/>
            <a:ext cx="9144000" cy="743919"/>
          </a:xfrm>
          <a:prstGeom prst="rect">
            <a:avLst/>
          </a:prstGeom>
          <a:solidFill>
            <a:srgbClr val="E3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Framework - Summary</a:t>
            </a:r>
          </a:p>
        </p:txBody>
      </p:sp>
    </p:spTree>
    <p:extLst>
      <p:ext uri="{BB962C8B-B14F-4D97-AF65-F5344CB8AC3E}">
        <p14:creationId xmlns:p14="http://schemas.microsoft.com/office/powerpoint/2010/main" val="1358675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FF4F2B4-7374-D94E-9BFF-3BA4B9573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031"/>
            <a:ext cx="9135756" cy="62945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ABF9F26-3020-4204-A200-3FF69EE6E4E3}"/>
              </a:ext>
            </a:extLst>
          </p:cNvPr>
          <p:cNvSpPr/>
          <p:nvPr/>
        </p:nvSpPr>
        <p:spPr bwMode="auto">
          <a:xfrm>
            <a:off x="309563" y="5032715"/>
            <a:ext cx="7643812" cy="1699502"/>
          </a:xfrm>
          <a:prstGeom prst="rect">
            <a:avLst/>
          </a:prstGeom>
          <a:solidFill>
            <a:srgbClr val="1C1C1C">
              <a:alpha val="65098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Motivation – Coalition Situational Understanding (CSU)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4000" y="5652000"/>
            <a:ext cx="7448400" cy="92333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In IPP6, we established 5 key features of CSU.</a:t>
            </a:r>
          </a:p>
          <a:p>
            <a:r>
              <a:rPr lang="en-US" dirty="0">
                <a:solidFill>
                  <a:srgbClr val="FFFFFF"/>
                </a:solidFill>
              </a:rPr>
              <a:t>In BPP5.2, </a:t>
            </a:r>
            <a:r>
              <a:rPr lang="en-US" b="1" i="1" dirty="0">
                <a:solidFill>
                  <a:srgbClr val="FFFFFF"/>
                </a:solidFill>
              </a:rPr>
              <a:t>interpretability of decision support models </a:t>
            </a:r>
            <a:r>
              <a:rPr lang="en-US" dirty="0">
                <a:solidFill>
                  <a:srgbClr val="FFFFFF"/>
                </a:solidFill>
              </a:rPr>
              <a:t>has been our focus.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3004" y="5968880"/>
            <a:ext cx="801437" cy="8014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8125548" y="871905"/>
            <a:ext cx="1697901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Credit: U.S. Army/Sgt. Edwin Bridges)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745406"/>
            <a:ext cx="8503920" cy="694499"/>
          </a:xfrm>
        </p:spPr>
        <p:txBody>
          <a:bodyPr/>
          <a:lstStyle/>
          <a:p>
            <a:r>
              <a:rPr lang="en-US" dirty="0">
                <a:solidFill>
                  <a:srgbClr val="2B3897"/>
                </a:solidFill>
              </a:rPr>
              <a:t>An agent’s role/relationship with a machine learning decision will effect the utility of interpretability techniques.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5760" y="5439904"/>
            <a:ext cx="8127312" cy="1069383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b="1" dirty="0"/>
              <a:t>User Knowledge</a:t>
            </a:r>
            <a:r>
              <a:rPr lang="en-US" dirty="0"/>
              <a:t> may effect the  details that can be provided within explanations.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/>
              <a:t>Task</a:t>
            </a:r>
            <a:r>
              <a:rPr lang="en-US" dirty="0"/>
              <a:t> of the agent may effect what information is useable. </a:t>
            </a:r>
            <a:endParaRPr lang="en-US" b="1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D27DBB-715E-AA4F-A935-6A455D58A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395" y="154221"/>
            <a:ext cx="5680042" cy="4519456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745406"/>
            <a:ext cx="8503920" cy="300937"/>
          </a:xfrm>
        </p:spPr>
        <p:txBody>
          <a:bodyPr/>
          <a:lstStyle/>
          <a:p>
            <a:r>
              <a:rPr lang="en-US" dirty="0">
                <a:solidFill>
                  <a:srgbClr val="2B3897"/>
                </a:solidFill>
              </a:rPr>
              <a:t>This demo showcases a framework developed that brings: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5760" y="5068688"/>
            <a:ext cx="8127312" cy="1440600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b="1" dirty="0"/>
              <a:t>Easy Comparison</a:t>
            </a:r>
            <a:r>
              <a:rPr lang="en-US" dirty="0"/>
              <a:t> of existing (and new) interpretability techniques.</a:t>
            </a:r>
            <a:endParaRPr lang="en-US" b="1" dirty="0"/>
          </a:p>
          <a:p>
            <a:pPr marL="285750" indent="-285750">
              <a:buFont typeface="Arial" charset="0"/>
              <a:buChar char="•"/>
            </a:pPr>
            <a:r>
              <a:rPr lang="en-US" b="1" dirty="0"/>
              <a:t>Generating Data </a:t>
            </a:r>
            <a:r>
              <a:rPr lang="en-US" dirty="0"/>
              <a:t>for experiments both analytical and human based testing.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/>
              <a:t>Sharable Tool </a:t>
            </a:r>
            <a:r>
              <a:rPr lang="en-US" dirty="0"/>
              <a:t>that through open-sourcing can help engage the wider Machine Learning community.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2BA093-AD77-6648-ACE1-8DD690F53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57" y="0"/>
            <a:ext cx="8090115" cy="453969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954131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8EFCEF-9A7C-FA42-BB0D-B3F409B06F9D}"/>
              </a:ext>
            </a:extLst>
          </p:cNvPr>
          <p:cNvSpPr/>
          <p:nvPr/>
        </p:nvSpPr>
        <p:spPr>
          <a:xfrm>
            <a:off x="1" y="930210"/>
            <a:ext cx="3053166" cy="3300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800" b="1" dirty="0">
                <a:solidFill>
                  <a:schemeClr val="tx1"/>
                </a:solidFill>
              </a:rPr>
              <a:t>Datasets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Gun Wielder Classification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Traffic Congestion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CIFAR-10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MNIST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ImageNet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13FCE2-AF8D-064B-BD0A-64F0AE0CB096}"/>
              </a:ext>
            </a:extLst>
          </p:cNvPr>
          <p:cNvSpPr/>
          <p:nvPr/>
        </p:nvSpPr>
        <p:spPr>
          <a:xfrm>
            <a:off x="3053167" y="939354"/>
            <a:ext cx="3053166" cy="3300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800" b="1" dirty="0">
                <a:solidFill>
                  <a:schemeClr val="tx1"/>
                </a:solidFill>
              </a:rPr>
              <a:t>Models</a:t>
            </a:r>
          </a:p>
          <a:p>
            <a:r>
              <a:rPr lang="en-US" sz="1800" dirty="0">
                <a:solidFill>
                  <a:schemeClr val="tx1"/>
                </a:solidFill>
              </a:rPr>
              <a:t>Neural Networks: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VGG16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VGG19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InceptionV3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Inception </a:t>
            </a:r>
            <a:r>
              <a:rPr lang="en-US" sz="1800" dirty="0" err="1">
                <a:solidFill>
                  <a:schemeClr val="tx1"/>
                </a:solidFill>
              </a:rPr>
              <a:t>ResNet</a:t>
            </a:r>
            <a:r>
              <a:rPr lang="en-US" sz="1800" dirty="0">
                <a:solidFill>
                  <a:schemeClr val="tx1"/>
                </a:solidFill>
              </a:rPr>
              <a:t> V2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1"/>
                </a:solidFill>
              </a:rPr>
              <a:t>MobileNet</a:t>
            </a:r>
            <a:endParaRPr lang="en-US" sz="1800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1"/>
                </a:solidFill>
              </a:rPr>
              <a:t>Xception</a:t>
            </a:r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Other Models: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Support Vector Machine</a:t>
            </a:r>
          </a:p>
          <a:p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28FB89-99DB-0B49-AD94-30925039D29B}"/>
              </a:ext>
            </a:extLst>
          </p:cNvPr>
          <p:cNvSpPr/>
          <p:nvPr/>
        </p:nvSpPr>
        <p:spPr>
          <a:xfrm>
            <a:off x="6106333" y="948498"/>
            <a:ext cx="3121370" cy="3300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800" b="1" dirty="0">
                <a:solidFill>
                  <a:schemeClr val="tx1"/>
                </a:solidFill>
              </a:rPr>
              <a:t>Explanation</a:t>
            </a:r>
            <a:r>
              <a:rPr lang="en-US" sz="1800" dirty="0">
                <a:solidFill>
                  <a:schemeClr val="tx1"/>
                </a:solidFill>
              </a:rPr>
              <a:t> Techniques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LIME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Shapely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Deep Taylor LRP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Influence Functions</a:t>
            </a:r>
          </a:p>
          <a:p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DC7DA7-5016-EE48-848D-8E6CE394E6A4}"/>
              </a:ext>
            </a:extLst>
          </p:cNvPr>
          <p:cNvSpPr/>
          <p:nvPr/>
        </p:nvSpPr>
        <p:spPr>
          <a:xfrm>
            <a:off x="0" y="0"/>
            <a:ext cx="9144000" cy="743919"/>
          </a:xfrm>
          <a:prstGeom prst="rect">
            <a:avLst/>
          </a:prstGeom>
          <a:solidFill>
            <a:srgbClr val="E3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Experimentation Framework - Datasets, Models and Explanations</a:t>
            </a:r>
          </a:p>
        </p:txBody>
      </p:sp>
    </p:spTree>
    <p:extLst>
      <p:ext uri="{BB962C8B-B14F-4D97-AF65-F5344CB8AC3E}">
        <p14:creationId xmlns:p14="http://schemas.microsoft.com/office/powerpoint/2010/main" val="2064473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BDC7DA7-5016-EE48-848D-8E6CE394E6A4}"/>
              </a:ext>
            </a:extLst>
          </p:cNvPr>
          <p:cNvSpPr/>
          <p:nvPr/>
        </p:nvSpPr>
        <p:spPr>
          <a:xfrm>
            <a:off x="0" y="0"/>
            <a:ext cx="9144000" cy="743919"/>
          </a:xfrm>
          <a:prstGeom prst="rect">
            <a:avLst/>
          </a:prstGeom>
          <a:solidFill>
            <a:srgbClr val="E3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Experimentation Framework - Datasets, Models and Explanations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535AEC-AD7E-5042-8723-28D0CE3670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679"/>
          <a:stretch/>
        </p:blipFill>
        <p:spPr>
          <a:xfrm>
            <a:off x="931467" y="850823"/>
            <a:ext cx="6844039" cy="173327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8206EE-18CC-BC4E-B5A9-F8C22BE75F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67" y="2690997"/>
            <a:ext cx="6896746" cy="2359733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E5E4F2-5E1B-0647-AD4F-9E351291B2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53"/>
          <a:stretch/>
        </p:blipFill>
        <p:spPr>
          <a:xfrm>
            <a:off x="931467" y="5157634"/>
            <a:ext cx="6896746" cy="1206125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045125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BDC7DA7-5016-EE48-848D-8E6CE394E6A4}"/>
              </a:ext>
            </a:extLst>
          </p:cNvPr>
          <p:cNvSpPr/>
          <p:nvPr/>
        </p:nvSpPr>
        <p:spPr>
          <a:xfrm>
            <a:off x="0" y="0"/>
            <a:ext cx="9144000" cy="743919"/>
          </a:xfrm>
          <a:prstGeom prst="rect">
            <a:avLst/>
          </a:prstGeom>
          <a:solidFill>
            <a:srgbClr val="E3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Experimentation Framework – Use Cases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57D1347-DEC7-9E49-81FC-3A01E1E8F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745406"/>
            <a:ext cx="8503920" cy="300937"/>
          </a:xfrm>
        </p:spPr>
        <p:txBody>
          <a:bodyPr/>
          <a:lstStyle/>
          <a:p>
            <a:r>
              <a:rPr lang="en-US" dirty="0">
                <a:solidFill>
                  <a:srgbClr val="2B3897"/>
                </a:solidFill>
              </a:rPr>
              <a:t>Use Case 1 – Multiple Explanation Techniques on the Same Input: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B7F04DD-8DF1-9442-9B1C-54F8CD6E1D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760" y="5242238"/>
            <a:ext cx="8127312" cy="1267049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b="1" dirty="0"/>
              <a:t>Build Intuition</a:t>
            </a:r>
            <a:r>
              <a:rPr lang="en-US" dirty="0"/>
              <a:t> for different techniques.</a:t>
            </a:r>
            <a:endParaRPr lang="en-US" b="1" dirty="0"/>
          </a:p>
          <a:p>
            <a:pPr marL="285750" indent="-285750">
              <a:buFont typeface="Arial" charset="0"/>
              <a:buChar char="•"/>
            </a:pPr>
            <a:r>
              <a:rPr lang="en-US" b="1" dirty="0"/>
              <a:t>Compare Utility </a:t>
            </a:r>
            <a:r>
              <a:rPr lang="en-US" dirty="0"/>
              <a:t>of different techniques – do different users (with different roles/knowledge) prefer different techniques.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625540-DBFF-0248-951A-4292D6C11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892557"/>
            <a:ext cx="7020732" cy="3656953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61353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BDC7DA7-5016-EE48-848D-8E6CE394E6A4}"/>
              </a:ext>
            </a:extLst>
          </p:cNvPr>
          <p:cNvSpPr/>
          <p:nvPr/>
        </p:nvSpPr>
        <p:spPr>
          <a:xfrm>
            <a:off x="0" y="0"/>
            <a:ext cx="9144000" cy="743919"/>
          </a:xfrm>
          <a:prstGeom prst="rect">
            <a:avLst/>
          </a:prstGeom>
          <a:solidFill>
            <a:srgbClr val="E3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Experimentation Framework – Use Cases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31FD28-E151-8A4B-9BC6-A0FC0941B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79" y="920532"/>
            <a:ext cx="8755316" cy="3527482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7D1347-DEC7-9E49-81FC-3A01E1E8F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745406"/>
            <a:ext cx="8503920" cy="300937"/>
          </a:xfrm>
        </p:spPr>
        <p:txBody>
          <a:bodyPr/>
          <a:lstStyle/>
          <a:p>
            <a:r>
              <a:rPr lang="en-US" dirty="0">
                <a:solidFill>
                  <a:srgbClr val="2B3897"/>
                </a:solidFill>
              </a:rPr>
              <a:t>Use Case 2 – Multiple Explanations from the Same Technique: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B7F04DD-8DF1-9442-9B1C-54F8CD6E1D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760" y="5068688"/>
            <a:ext cx="8127312" cy="1440600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b="1" dirty="0"/>
              <a:t>Build Intuition</a:t>
            </a:r>
            <a:r>
              <a:rPr lang="en-US" dirty="0"/>
              <a:t> for how stable the technique is.</a:t>
            </a:r>
            <a:endParaRPr lang="en-US" b="1" dirty="0"/>
          </a:p>
          <a:p>
            <a:pPr marL="285750" indent="-285750">
              <a:buFont typeface="Arial" charset="0"/>
              <a:buChar char="•"/>
            </a:pPr>
            <a:r>
              <a:rPr lang="en-US" b="1" dirty="0"/>
              <a:t>Generating Data </a:t>
            </a:r>
            <a:r>
              <a:rPr lang="en-US" dirty="0"/>
              <a:t>for experiments.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/>
              <a:t>Refine techniques</a:t>
            </a:r>
            <a:r>
              <a:rPr lang="en-US" dirty="0"/>
              <a:t> as seen in collaborative work with West Point cadets.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450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BDC7DA7-5016-EE48-848D-8E6CE394E6A4}"/>
              </a:ext>
            </a:extLst>
          </p:cNvPr>
          <p:cNvSpPr/>
          <p:nvPr/>
        </p:nvSpPr>
        <p:spPr>
          <a:xfrm>
            <a:off x="0" y="0"/>
            <a:ext cx="9144000" cy="743919"/>
          </a:xfrm>
          <a:prstGeom prst="rect">
            <a:avLst/>
          </a:prstGeom>
          <a:solidFill>
            <a:srgbClr val="E3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Experimentation Framework -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9BE0B8-1676-A142-83A0-CE4688A83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8" y="1162894"/>
            <a:ext cx="8927024" cy="44549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4D71CA-51F4-EE49-A7B4-3034AAAB89FC}"/>
              </a:ext>
            </a:extLst>
          </p:cNvPr>
          <p:cNvSpPr txBox="1"/>
          <p:nvPr/>
        </p:nvSpPr>
        <p:spPr>
          <a:xfrm>
            <a:off x="402956" y="5951349"/>
            <a:ext cx="739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Open-sourced at: </a:t>
            </a:r>
            <a:r>
              <a:rPr lang="en-US" dirty="0" err="1"/>
              <a:t>github.com</a:t>
            </a:r>
            <a:r>
              <a:rPr lang="en-US" dirty="0"/>
              <a:t>/dais-</a:t>
            </a:r>
            <a:r>
              <a:rPr lang="en-US" dirty="0" err="1"/>
              <a:t>ita</a:t>
            </a:r>
            <a:r>
              <a:rPr lang="en-US" dirty="0"/>
              <a:t>/</a:t>
            </a:r>
            <a:r>
              <a:rPr lang="en-US" dirty="0" err="1"/>
              <a:t>interpretability_framework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838216"/>
      </p:ext>
    </p:extLst>
  </p:cSld>
  <p:clrMapOvr>
    <a:masterClrMapping/>
  </p:clrMapOvr>
</p:sld>
</file>

<file path=ppt/theme/theme1.xml><?xml version="1.0" encoding="utf-8"?>
<a:theme xmlns:a="http://schemas.openxmlformats.org/drawingml/2006/main" name="10 September 2009">
  <a:themeElements>
    <a:clrScheme name="10 September 2009 1">
      <a:dk1>
        <a:srgbClr val="6D6E70"/>
      </a:dk1>
      <a:lt1>
        <a:srgbClr val="FFFFFF"/>
      </a:lt1>
      <a:dk2>
        <a:srgbClr val="191919"/>
      </a:dk2>
      <a:lt2>
        <a:srgbClr val="B2B2B2"/>
      </a:lt2>
      <a:accent1>
        <a:srgbClr val="00B0DA"/>
      </a:accent1>
      <a:accent2>
        <a:srgbClr val="00B0DA"/>
      </a:accent2>
      <a:accent3>
        <a:srgbClr val="FFFFFF"/>
      </a:accent3>
      <a:accent4>
        <a:srgbClr val="5C5D5F"/>
      </a:accent4>
      <a:accent5>
        <a:srgbClr val="AAD4EA"/>
      </a:accent5>
      <a:accent6>
        <a:srgbClr val="009FC5"/>
      </a:accent6>
      <a:hlink>
        <a:srgbClr val="00B0DA"/>
      </a:hlink>
      <a:folHlink>
        <a:srgbClr val="AB1A86"/>
      </a:folHlink>
    </a:clrScheme>
    <a:fontScheme name="10 September 2009">
      <a:majorFont>
        <a:latin typeface="HelvNeue Light for IBM"/>
        <a:ea typeface=""/>
        <a:cs typeface=""/>
      </a:majorFont>
      <a:minorFont>
        <a:latin typeface="HelvNeue Light for IB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</a:lnDef>
  </a:objectDefaults>
  <a:extraClrSchemeLst>
    <a:extraClrScheme>
      <a:clrScheme name="10 September 2009 1">
        <a:dk1>
          <a:srgbClr val="6D6E70"/>
        </a:dk1>
        <a:lt1>
          <a:srgbClr val="FFFFFF"/>
        </a:lt1>
        <a:dk2>
          <a:srgbClr val="191919"/>
        </a:dk2>
        <a:lt2>
          <a:srgbClr val="B2B2B2"/>
        </a:lt2>
        <a:accent1>
          <a:srgbClr val="00B0DA"/>
        </a:accent1>
        <a:accent2>
          <a:srgbClr val="00B0DA"/>
        </a:accent2>
        <a:accent3>
          <a:srgbClr val="FFFFFF"/>
        </a:accent3>
        <a:accent4>
          <a:srgbClr val="5C5D5F"/>
        </a:accent4>
        <a:accent5>
          <a:srgbClr val="AAD4EA"/>
        </a:accent5>
        <a:accent6>
          <a:srgbClr val="009FC5"/>
        </a:accent6>
        <a:hlink>
          <a:srgbClr val="00B0DA"/>
        </a:hlink>
        <a:folHlink>
          <a:srgbClr val="AB1A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11932</TotalTime>
  <Words>852</Words>
  <Application>Microsoft Macintosh PowerPoint</Application>
  <PresentationFormat>On-screen Show (4:3)</PresentationFormat>
  <Paragraphs>105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HelvNeue Light for IBM</vt:lpstr>
      <vt:lpstr>Arial</vt:lpstr>
      <vt:lpstr>Wingdings</vt:lpstr>
      <vt:lpstr>10 September 2009</vt:lpstr>
      <vt:lpstr>P5.2 Demo: Exploration of the Effect of Task and User Role on the Evaluation of Interpretability Techniques</vt:lpstr>
      <vt:lpstr>Motivation – Coalition Situational Understanding (CSU)</vt:lpstr>
      <vt:lpstr>An agent’s role/relationship with a machine learning decision will effect the utility of interpretability techniques.</vt:lpstr>
      <vt:lpstr>This demo showcases a framework developed that brings:</vt:lpstr>
      <vt:lpstr>PowerPoint Presentation</vt:lpstr>
      <vt:lpstr>PowerPoint Presentation</vt:lpstr>
      <vt:lpstr>Use Case 1 – Multiple Explanation Techniques on the Same Input:</vt:lpstr>
      <vt:lpstr>Use Case 2 – Multiple Explanations from the Same Technique:</vt:lpstr>
      <vt:lpstr>PowerPoint Presentation</vt:lpstr>
      <vt:lpstr>PowerPoint Presentation</vt:lpstr>
    </vt:vector>
  </TitlesOfParts>
  <Company>IBM</Company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Presentations: Smart Planet Template</dc:title>
  <dc:creator>krisbiron</dc:creator>
  <cp:lastModifiedBy>Daniel Harborne</cp:lastModifiedBy>
  <cp:revision>417</cp:revision>
  <cp:lastPrinted>2017-09-21T08:25:10Z</cp:lastPrinted>
  <dcterms:created xsi:type="dcterms:W3CDTF">2014-12-08T21:56:56Z</dcterms:created>
  <dcterms:modified xsi:type="dcterms:W3CDTF">2018-09-05T23:54:08Z</dcterms:modified>
</cp:coreProperties>
</file>